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1" r:id="rId3"/>
    <p:sldId id="259" r:id="rId4"/>
    <p:sldId id="260" r:id="rId5"/>
    <p:sldId id="264" r:id="rId6"/>
    <p:sldId id="263" r:id="rId7"/>
    <p:sldId id="262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nicius Pierote" initials="VP" lastIdx="1" clrIdx="0">
    <p:extLst>
      <p:ext uri="{19B8F6BF-5375-455C-9EA6-DF929625EA0E}">
        <p15:presenceInfo xmlns:p15="http://schemas.microsoft.com/office/powerpoint/2012/main" userId="f6b115481ec871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C8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0674" autoAdjust="0"/>
  </p:normalViewPr>
  <p:slideViewPr>
    <p:cSldViewPr snapToGrid="0">
      <p:cViewPr varScale="1">
        <p:scale>
          <a:sx n="80" d="100"/>
          <a:sy n="80" d="100"/>
        </p:scale>
        <p:origin x="17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75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10-18T08:13:53.511" idx="1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BAA598-339D-42DA-BD84-ED55B68A13E2}" type="datetimeFigureOut">
              <a:rPr lang="pt-BR" smtClean="0"/>
              <a:t>18/10/2024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CF3A1-D182-4C08-AC64-4B3AC780EC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4493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CF3A1-D182-4C08-AC64-4B3AC780EC1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9982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CF3A1-D182-4C08-AC64-4B3AC780EC16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4777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CF3A1-D182-4C08-AC64-4B3AC780EC16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4703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CF3A1-D182-4C08-AC64-4B3AC780EC1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8597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0D41EE-EDB8-4BA7-B142-709368B809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C1E2A32-C623-4A5C-947E-36947D05BD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1BCCF39-5B62-49A8-802F-31FD3E8B6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EE88-FCEA-45BA-B6DD-3D2CF2603A50}" type="datetimeFigureOut">
              <a:rPr lang="pt-BR" smtClean="0"/>
              <a:t>18/10/2024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813051-7324-4FCC-BCF0-311A460AE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0D3559F-5872-4ADC-94C8-C59236275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A68-32FC-4BD1-B6BE-992D7B83EE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3234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0959A7-A97A-4A9D-BFCB-BB209021F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7878C1F-170C-4C42-A74D-A3B34C07C6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000B999-5192-40C4-9525-49C59295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EE88-FCEA-45BA-B6DD-3D2CF2603A50}" type="datetimeFigureOut">
              <a:rPr lang="pt-BR" smtClean="0"/>
              <a:t>18/10/2024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A75D81-8165-4455-ADB3-DC696032E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928CB1D-9DD3-4DE9-B2E0-F16B6730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A68-32FC-4BD1-B6BE-992D7B83EE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3322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057BE11-BB29-4126-9618-80C7B77D4B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DB4FE53-19DB-455C-8C31-BC0D0E1DB9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E09B34-F35C-4737-98AD-1813C2A61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EE88-FCEA-45BA-B6DD-3D2CF2603A50}" type="datetimeFigureOut">
              <a:rPr lang="pt-BR" smtClean="0"/>
              <a:t>18/10/2024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90CA123-8049-4430-ADB5-485D57F45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E953ECA-0732-46EB-B4F6-9990B2356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A68-32FC-4BD1-B6BE-992D7B83EE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0648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5E05B3-7962-4DD9-B59F-DBE68EE05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B2005AF-3CFC-41BD-9B22-5A32566F7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8AE5B5-4264-4FFB-9606-3FFBBA493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EE88-FCEA-45BA-B6DD-3D2CF2603A50}" type="datetimeFigureOut">
              <a:rPr lang="pt-BR" smtClean="0"/>
              <a:t>18/10/2024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B4B3EB7-BB8D-428D-9CC7-51AC531A8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FF2B1BD-B0A5-4BE5-B744-217BB92DE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A68-32FC-4BD1-B6BE-992D7B83EE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5857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291059-0DF0-4F05-8AB0-A686F802B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BE878E6-122B-4D33-A2EF-F81BA2D93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CF0A31-E35A-49DC-9776-CD4D0DBEC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EE88-FCEA-45BA-B6DD-3D2CF2603A50}" type="datetimeFigureOut">
              <a:rPr lang="pt-BR" smtClean="0"/>
              <a:t>18/10/2024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F6DC922-D3FB-4E75-AEC3-F17F37AE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B28F3E-94A0-4580-96D9-69E7631DB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A68-32FC-4BD1-B6BE-992D7B83EE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6395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7501B5-02D9-446B-9D11-14260FF1B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F21874-24EF-4E06-A3E1-610710620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63F42CD-80D1-42A7-9B1B-80477EB8B6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78547B1-0A5C-4877-8E68-16EDEAE00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EE88-FCEA-45BA-B6DD-3D2CF2603A50}" type="datetimeFigureOut">
              <a:rPr lang="pt-BR" smtClean="0"/>
              <a:t>18/10/2024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93F6E17-ACD6-42AE-8452-96B308163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4BD58E2-10EA-411B-9B68-76B851827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A68-32FC-4BD1-B6BE-992D7B83EE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222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E5759E-2817-4277-860B-A6D898475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B81D829-A1E8-4556-999F-811410167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8CF1631-1512-4E39-BAE7-CAE5CD4FAE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FFD2D46-3A5B-4FB2-B28C-95D02C3819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164CD46-B41C-4FFF-BF64-58B94DFEC4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8CC586F-83E8-4F30-A6FF-6238ABB19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EE88-FCEA-45BA-B6DD-3D2CF2603A50}" type="datetimeFigureOut">
              <a:rPr lang="pt-BR" smtClean="0"/>
              <a:t>18/10/2024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F7BF4D3-D114-4385-96A3-205F0E52A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8311D5A-0978-471C-B52F-570364AAD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A68-32FC-4BD1-B6BE-992D7B83EE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1931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2BD5DA-0ACB-4F90-AAF9-337B97947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DEF0C27-B076-4A9F-A479-B3890BEE2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EE88-FCEA-45BA-B6DD-3D2CF2603A50}" type="datetimeFigureOut">
              <a:rPr lang="pt-BR" smtClean="0"/>
              <a:t>18/10/2024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371A3E3-09CE-4AAC-8F39-4267115FA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7449448-3EFE-4EFA-B8E7-009208757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A68-32FC-4BD1-B6BE-992D7B83EE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6079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8DAF828-4269-485C-A6F3-A2EA0E44F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EE88-FCEA-45BA-B6DD-3D2CF2603A50}" type="datetimeFigureOut">
              <a:rPr lang="pt-BR" smtClean="0"/>
              <a:t>18/10/2024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D35D50D-391C-4708-AEBB-6161F48E2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62C6BDE-DC13-45EE-8BCF-19DA5ACE1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A68-32FC-4BD1-B6BE-992D7B83EE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8751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37BCBA-6FF7-4782-9A4D-E9B7A5DE5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B02139-F3EC-43B7-BD6B-4D39E5916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7D7B62A-D57B-489F-88AC-2E0C625BC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8428EF5-B93C-40CD-B384-A12B76B70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EE88-FCEA-45BA-B6DD-3D2CF2603A50}" type="datetimeFigureOut">
              <a:rPr lang="pt-BR" smtClean="0"/>
              <a:t>18/10/2024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92ABC55-65F9-4383-AEAE-1E7A2C244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762A937-32C2-4649-A35B-9DB200750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A68-32FC-4BD1-B6BE-992D7B83EE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1399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7420E-F47E-4E19-9D58-97786393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CF6D35F-8857-4B23-80D7-A529493F0C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76FAED1-4641-4405-B04E-3948CDF9F7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4C26D65-AFB2-441F-AF40-7E63FBE30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EE88-FCEA-45BA-B6DD-3D2CF2603A50}" type="datetimeFigureOut">
              <a:rPr lang="pt-BR" smtClean="0"/>
              <a:t>18/10/2024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4C641F1-31EA-4916-981E-CABAB8587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E6660CA-06C0-4C00-B0CF-97516DBFC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3A68-32FC-4BD1-B6BE-992D7B83EE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6106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E575DD4-E49C-40F9-80C7-92DE869EA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D716F9-4E47-45D2-BDCC-CD24382EB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603C09F-269A-4AE8-90AD-0BD5C19F73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7EE88-FCEA-45BA-B6DD-3D2CF2603A50}" type="datetimeFigureOut">
              <a:rPr lang="pt-BR" smtClean="0"/>
              <a:t>18/10/2024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0374983-59DE-41A4-861E-55C50BCFA5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E749E6-3189-4E5A-8640-ECA08D811E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B3A68-32FC-4BD1-B6BE-992D7B83EE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4854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8.jpe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8.jpe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9.jpeg"/><Relationship Id="rId10" Type="http://schemas.openxmlformats.org/officeDocument/2006/relationships/comments" Target="../comments/comment1.xml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1.jpe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C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142876EC-AEF9-4AF1-9A6C-0F670C286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102" y="-9331"/>
            <a:ext cx="12223102" cy="686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79E4D1B2-5088-47D8-89FD-FF03CD0579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0253629-50B0-4F1C-90A3-A45B6A312D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59" y="1405061"/>
            <a:ext cx="1798281" cy="319195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786B67D-DC42-481B-923F-9403EBC75B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007" y="93859"/>
            <a:ext cx="2140940" cy="513184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E8C9E07B-684D-40C3-92CD-3E7775EC4246}"/>
              </a:ext>
            </a:extLst>
          </p:cNvPr>
          <p:cNvSpPr txBox="1">
            <a:spLocks/>
          </p:cNvSpPr>
          <p:nvPr/>
        </p:nvSpPr>
        <p:spPr>
          <a:xfrm>
            <a:off x="1929284" y="373732"/>
            <a:ext cx="8946160" cy="10313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iome" panose="020B0503030204020804" pitchFamily="34" charset="0"/>
                <a:cs typeface="Biome" panose="020B0503030204020804" pitchFamily="34" charset="0"/>
              </a:rPr>
              <a:t>Inteligência que guia.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C9EBCD5-9F34-40CC-872F-6D27890A8D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0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81"/>
    </mc:Choice>
    <mc:Fallback xmlns="">
      <p:transition spd="slow" advTm="254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C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9B8235A-745C-4E01-9ADF-0413D9390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79E4D1B2-5088-47D8-89FD-FF03CD0579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0253629-50B0-4F1C-90A3-A45B6A312D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76" y="71757"/>
            <a:ext cx="629796" cy="1117888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42E83A9A-613D-422C-8A37-724E72B11A4D}"/>
              </a:ext>
            </a:extLst>
          </p:cNvPr>
          <p:cNvSpPr txBox="1">
            <a:spLocks/>
          </p:cNvSpPr>
          <p:nvPr/>
        </p:nvSpPr>
        <p:spPr>
          <a:xfrm>
            <a:off x="2140941" y="1122947"/>
            <a:ext cx="9874596" cy="51043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 	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Achar um local adequado para morar se tornou um desafio complexo. 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É preciso conciliar a busca por uma região com boas escolas e infraestrutura de comércio com a preocupação em evitar áreas afetadas por problemas como violência e locais de riscos. 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 combinação de segurança, qualidade de vida e acessibilidade parece cada vez mais difícil, e o processo de seleção exige pesquisa detalhada e, muitas vezes, sacrifícios em algum aspecto importante.</a:t>
            </a:r>
          </a:p>
        </p:txBody>
      </p:sp>
      <p:pic>
        <p:nvPicPr>
          <p:cNvPr id="7" name="Picture 2" descr="duvida">
            <a:extLst>
              <a:ext uri="{FF2B5EF4-FFF2-40B4-BE49-F238E27FC236}">
                <a16:creationId xmlns:a16="http://schemas.microsoft.com/office/drawing/2014/main" id="{5132C881-A742-4B9C-AD19-698B590BF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2288" y="3429000"/>
            <a:ext cx="2713228" cy="338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3252F8C-A721-457A-8D13-028E7A5AB3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829" y="6206361"/>
            <a:ext cx="2140940" cy="513184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78876388-14E5-4AE6-80EC-821DAB422778}"/>
              </a:ext>
            </a:extLst>
          </p:cNvPr>
          <p:cNvSpPr txBox="1">
            <a:spLocks/>
          </p:cNvSpPr>
          <p:nvPr/>
        </p:nvSpPr>
        <p:spPr>
          <a:xfrm>
            <a:off x="1071660" y="183882"/>
            <a:ext cx="6559420" cy="1161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Segoe UI Variable Display" pitchFamily="2" charset="0"/>
              </a:rPr>
              <a:t>O PROBLEMA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5FF9165-6489-46F7-9AAE-BF63F5346B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2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412"/>
    </mc:Choice>
    <mc:Fallback xmlns="">
      <p:transition spd="slow" advTm="51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C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ep Learning: Um Tutorial Completo Sobre o Tema">
            <a:extLst>
              <a:ext uri="{FF2B5EF4-FFF2-40B4-BE49-F238E27FC236}">
                <a16:creationId xmlns:a16="http://schemas.microsoft.com/office/drawing/2014/main" id="{84D91B5F-3430-4229-B34E-F91FA6FC1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56DFEF8-051D-499E-B80F-4589DB9A7D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6" y="0"/>
            <a:ext cx="788502" cy="139959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A57B1B5-D917-4E07-B46F-EA5F46B3BA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634" y="0"/>
            <a:ext cx="2140940" cy="51318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57A4DF3-6560-402A-BF4A-CE11A71ED9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97538"/>
            <a:ext cx="3065436" cy="3860462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3751E6C3-5909-41CB-9ABF-E62BFBB3B3DD}"/>
              </a:ext>
            </a:extLst>
          </p:cNvPr>
          <p:cNvSpPr txBox="1">
            <a:spLocks/>
          </p:cNvSpPr>
          <p:nvPr/>
        </p:nvSpPr>
        <p:spPr>
          <a:xfrm>
            <a:off x="3065436" y="1134836"/>
            <a:ext cx="8927899" cy="5535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>
                <a:latin typeface="Arial" panose="020B0604020202020204" pitchFamily="34" charset="0"/>
                <a:ea typeface="Calibri" panose="020F0502020204030204" pitchFamily="34" charset="0"/>
              </a:rPr>
              <a:t>	</a:t>
            </a:r>
            <a:r>
              <a:rPr lang="pt-BR" sz="3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</a:t>
            </a:r>
            <a:r>
              <a:rPr lang="pt-B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 plataforma denominada </a:t>
            </a:r>
            <a:r>
              <a:rPr lang="pt-BR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VisionLar</a:t>
            </a:r>
            <a:r>
              <a:rPr lang="pt-B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que utiliza tecnologias de inteligência artificial (IA) e aprendizado profundo (</a:t>
            </a:r>
            <a:r>
              <a:rPr lang="pt-BR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deep</a:t>
            </a:r>
            <a:r>
              <a:rPr lang="pt-B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learning</a:t>
            </a:r>
            <a:r>
              <a:rPr lang="pt-B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para otimizar o processo de seleção de locais para convivência e negócios. O sistema proposto realiza análises de conjunto de dados, correlacionando variáveis como custo, índices de segurança, distância do local de trabalho, disponibilidade de transporte público e indicadores de qualidade de vida.</a:t>
            </a:r>
            <a:endParaRPr lang="pt-BR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ACBDE402-8CB1-4557-A2CE-DD80D06920DF}"/>
              </a:ext>
            </a:extLst>
          </p:cNvPr>
          <p:cNvSpPr txBox="1">
            <a:spLocks/>
          </p:cNvSpPr>
          <p:nvPr/>
        </p:nvSpPr>
        <p:spPr>
          <a:xfrm>
            <a:off x="1071660" y="183882"/>
            <a:ext cx="6559420" cy="1161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Segoe UI Variable Display" pitchFamily="2" charset="0"/>
              </a:rPr>
              <a:t>Solução proposta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D80BF10-0059-4A42-BC4C-B07C3485BF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9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77"/>
    </mc:Choice>
    <mc:Fallback xmlns="">
      <p:transition spd="slow" advTm="345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C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tartup e empresa tradicional: entenda quais são as diferenças!">
            <a:extLst>
              <a:ext uri="{FF2B5EF4-FFF2-40B4-BE49-F238E27FC236}">
                <a16:creationId xmlns:a16="http://schemas.microsoft.com/office/drawing/2014/main" id="{7595E315-17C0-45BC-92BC-ACFBB2A22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966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56DFEF8-051D-499E-B80F-4589DB9A7D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6" y="0"/>
            <a:ext cx="788502" cy="139959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A57B1B5-D917-4E07-B46F-EA5F46B3BA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634" y="0"/>
            <a:ext cx="2140940" cy="513184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C7A4A283-2B2B-48CC-A22B-C1CC929DC521}"/>
              </a:ext>
            </a:extLst>
          </p:cNvPr>
          <p:cNvSpPr txBox="1">
            <a:spLocks/>
          </p:cNvSpPr>
          <p:nvPr/>
        </p:nvSpPr>
        <p:spPr>
          <a:xfrm>
            <a:off x="953354" y="1399592"/>
            <a:ext cx="9874596" cy="51043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3900" dirty="0"/>
              <a:t> 	</a:t>
            </a:r>
            <a:endParaRPr lang="pt-BR" sz="3900" b="1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900" b="1" dirty="0"/>
              <a:t>  Modelo:</a:t>
            </a:r>
            <a:r>
              <a:rPr lang="pt-BR" sz="3900" dirty="0"/>
              <a:t> A plataforma pode monetizar através de </a:t>
            </a:r>
            <a:r>
              <a:rPr lang="pt-BR" sz="3900" b="1" dirty="0"/>
              <a:t>publicidade direcionada</a:t>
            </a:r>
            <a:r>
              <a:rPr lang="pt-BR" sz="3900" dirty="0"/>
              <a:t> de empresas relevantes, como imobiliárias, lojas de móveis e serviços de mudança.</a:t>
            </a:r>
          </a:p>
          <a:p>
            <a:pPr>
              <a:lnSpc>
                <a:spcPct val="100000"/>
              </a:lnSpc>
            </a:pPr>
            <a:endParaRPr lang="pt-BR" sz="39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900" b="1" dirty="0"/>
              <a:t>  Como:</a:t>
            </a:r>
            <a:r>
              <a:rPr lang="pt-BR" sz="3900" dirty="0"/>
              <a:t> Utilizar </a:t>
            </a:r>
            <a:r>
              <a:rPr lang="pt-BR" sz="3900" b="1" dirty="0"/>
              <a:t>anúncios segmentados</a:t>
            </a:r>
            <a:r>
              <a:rPr lang="pt-BR" sz="3900" dirty="0"/>
              <a:t> com base nas preferências dos usuários (como localização ou tipo de imóvel) para garantir relevância.</a:t>
            </a:r>
          </a:p>
          <a:p>
            <a:pPr>
              <a:lnSpc>
                <a:spcPct val="100000"/>
              </a:lnSpc>
            </a:pPr>
            <a:r>
              <a:rPr lang="pt-BR" sz="3900" b="1" dirty="0"/>
              <a:t>Vantagem:</a:t>
            </a:r>
            <a:r>
              <a:rPr lang="pt-BR" sz="3900" dirty="0"/>
              <a:t> Maximiza a receita ao integrar publicidade sem prejudicar a experiência do usuário.</a:t>
            </a:r>
          </a:p>
          <a:p>
            <a:endParaRPr lang="pt-BR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013425D-6FCB-4B8E-ABA1-D4DBA3B71E04}"/>
              </a:ext>
            </a:extLst>
          </p:cNvPr>
          <p:cNvSpPr txBox="1">
            <a:spLocks/>
          </p:cNvSpPr>
          <p:nvPr/>
        </p:nvSpPr>
        <p:spPr>
          <a:xfrm>
            <a:off x="1071660" y="183882"/>
            <a:ext cx="8814548" cy="1161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Segoe UI Variable Display" pitchFamily="2" charset="0"/>
              </a:rPr>
              <a:t>Receita através de publicidade segmentada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5B0231C4-1855-456D-BDFB-5918ECCE4F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8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127"/>
    </mc:Choice>
    <mc:Fallback xmlns="">
      <p:transition spd="slow" advTm="64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C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tartup e empresa tradicional: entenda quais são as diferenças!">
            <a:extLst>
              <a:ext uri="{FF2B5EF4-FFF2-40B4-BE49-F238E27FC236}">
                <a16:creationId xmlns:a16="http://schemas.microsoft.com/office/drawing/2014/main" id="{7595E315-17C0-45BC-92BC-ACFBB2A22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966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56DFEF8-051D-499E-B80F-4589DB9A7D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6" y="0"/>
            <a:ext cx="788502" cy="139959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A57B1B5-D917-4E07-B46F-EA5F46B3BA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634" y="0"/>
            <a:ext cx="2140940" cy="513184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C7A4A283-2B2B-48CC-A22B-C1CC929DC521}"/>
              </a:ext>
            </a:extLst>
          </p:cNvPr>
          <p:cNvSpPr txBox="1">
            <a:spLocks/>
          </p:cNvSpPr>
          <p:nvPr/>
        </p:nvSpPr>
        <p:spPr>
          <a:xfrm>
            <a:off x="953354" y="1399592"/>
            <a:ext cx="9874596" cy="51043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3900" dirty="0"/>
              <a:t> 	</a:t>
            </a:r>
            <a:endParaRPr lang="pt-BR" sz="3900" b="1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900" b="1" dirty="0"/>
              <a:t>Modelo: </a:t>
            </a:r>
            <a:r>
              <a:rPr lang="pt-BR" sz="3900" b="1" dirty="0" err="1"/>
              <a:t>VisionLar</a:t>
            </a:r>
            <a:r>
              <a:rPr lang="pt-BR" sz="3900" b="1" dirty="0"/>
              <a:t> pode oferecer dados consolidados e análises preditivas para empresas do setor imobiliário, governos ou consultorias.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3900" b="1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900" b="1" dirty="0"/>
              <a:t>Exemplo: Relatórios de tendências de mercado, comportamento do consumidor e valorização de regiões específicas.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900" b="1" dirty="0"/>
              <a:t>Vantagem: Explora o poder dos dados da plataforma, agregando valor para outros negócios.</a:t>
            </a:r>
          </a:p>
          <a:p>
            <a:endParaRPr lang="pt-BR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013425D-6FCB-4B8E-ABA1-D4DBA3B71E04}"/>
              </a:ext>
            </a:extLst>
          </p:cNvPr>
          <p:cNvSpPr txBox="1">
            <a:spLocks/>
          </p:cNvSpPr>
          <p:nvPr/>
        </p:nvSpPr>
        <p:spPr>
          <a:xfrm>
            <a:off x="1071660" y="183882"/>
            <a:ext cx="8814548" cy="1161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4400" b="1" dirty="0"/>
              <a:t>Venda de Dados e Relatórios de Mercado (B2B)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EDA88B6-3E72-43EA-8AB2-FD97408580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9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943"/>
    </mc:Choice>
    <mc:Fallback xmlns="">
      <p:transition spd="slow" advTm="519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C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Como um corretor de imóveis ajuda em uma negociação imobiliária?">
            <a:extLst>
              <a:ext uri="{FF2B5EF4-FFF2-40B4-BE49-F238E27FC236}">
                <a16:creationId xmlns:a16="http://schemas.microsoft.com/office/drawing/2014/main" id="{AD2B1B75-37DD-423F-8D7C-C20C0F606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0444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56DFEF8-051D-499E-B80F-4589DB9A7D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6" y="0"/>
            <a:ext cx="788502" cy="139959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A57B1B5-D917-4E07-B46F-EA5F46B3BA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634" y="0"/>
            <a:ext cx="2140940" cy="51318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5B884B4-CF21-4F90-A666-81D6F92625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6" y="1847850"/>
            <a:ext cx="4146451" cy="3749352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6DB89BF1-67B0-4100-8916-9AE4B3A377B1}"/>
              </a:ext>
            </a:extLst>
          </p:cNvPr>
          <p:cNvSpPr txBox="1">
            <a:spLocks/>
          </p:cNvSpPr>
          <p:nvPr/>
        </p:nvSpPr>
        <p:spPr>
          <a:xfrm>
            <a:off x="1071660" y="183882"/>
            <a:ext cx="6559420" cy="1161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Segoe UI Variable Display" pitchFamily="2" charset="0"/>
              </a:rPr>
              <a:t>Concorrentes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3F8D4698-A6E3-480C-8C5C-5290026D93DB}"/>
              </a:ext>
            </a:extLst>
          </p:cNvPr>
          <p:cNvSpPr txBox="1">
            <a:spLocks/>
          </p:cNvSpPr>
          <p:nvPr/>
        </p:nvSpPr>
        <p:spPr>
          <a:xfrm>
            <a:off x="4660900" y="1066800"/>
            <a:ext cx="7448674" cy="579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10000"/>
              </a:lnSpc>
            </a:pPr>
            <a:r>
              <a:rPr lang="pt-BR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Portais Imobiliários e </a:t>
            </a:r>
            <a:r>
              <a:rPr lang="pt-BR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Marketplaces</a:t>
            </a:r>
            <a:r>
              <a:rPr lang="pt-BR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Imóveis.</a:t>
            </a:r>
          </a:p>
          <a:p>
            <a:pPr>
              <a:lnSpc>
                <a:spcPct val="210000"/>
              </a:lnSpc>
            </a:pPr>
            <a:r>
              <a:rPr lang="pt-BR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Aplicativos de Moradia Temporária ou Longa.</a:t>
            </a:r>
          </a:p>
          <a:p>
            <a:pPr>
              <a:lnSpc>
                <a:spcPct val="210000"/>
              </a:lnSpc>
            </a:pPr>
            <a:r>
              <a:rPr lang="pt-BR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Ferramentas de Avaliação de Qualidade de Vida e Sustentabilidade.</a:t>
            </a:r>
          </a:p>
          <a:p>
            <a:pPr>
              <a:lnSpc>
                <a:spcPct val="210000"/>
              </a:lnSpc>
            </a:pPr>
            <a:r>
              <a:rPr lang="pt-BR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Concorrentes Indiretos – </a:t>
            </a:r>
            <a:r>
              <a:rPr lang="pt-BR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Proptechs</a:t>
            </a:r>
            <a:r>
              <a:rPr lang="pt-BR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Inovação Imobiliária</a:t>
            </a:r>
          </a:p>
          <a:p>
            <a:pPr>
              <a:lnSpc>
                <a:spcPct val="210000"/>
              </a:lnSpc>
            </a:pPr>
            <a:r>
              <a:rPr lang="pt-BR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Agências Imobiliárias Tradicionais</a:t>
            </a:r>
          </a:p>
          <a:p>
            <a:endParaRPr lang="pt-BR" sz="1900" dirty="0"/>
          </a:p>
          <a:p>
            <a:endParaRPr lang="pt-BR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D8D3745-B94C-4AB4-BF84-E1230AD648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15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254"/>
    </mc:Choice>
    <mc:Fallback xmlns="">
      <p:transition spd="slow" advTm="712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C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86C1FB1-3A82-4D8B-9686-3BDCCD903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3F39B08-CB36-43FA-B8A1-4DF530E4A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295" y="118965"/>
            <a:ext cx="6559420" cy="1161661"/>
          </a:xfrm>
        </p:spPr>
        <p:txBody>
          <a:bodyPr/>
          <a:lstStyle/>
          <a:p>
            <a:r>
              <a:rPr lang="pt-BR" dirty="0">
                <a:latin typeface="Segoe UI Variable Display" pitchFamily="2" charset="0"/>
              </a:rPr>
              <a:t>Diferenciação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56DFEF8-051D-499E-B80F-4589DB9A7D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6" y="0"/>
            <a:ext cx="788502" cy="139959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A57B1B5-D917-4E07-B46F-EA5F46B3BA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634" y="0"/>
            <a:ext cx="2140940" cy="51318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5ABF9BC2-7D37-4392-8893-D9881CFD7480}"/>
              </a:ext>
            </a:extLst>
          </p:cNvPr>
          <p:cNvSpPr txBox="1">
            <a:spLocks/>
          </p:cNvSpPr>
          <p:nvPr/>
        </p:nvSpPr>
        <p:spPr>
          <a:xfrm>
            <a:off x="381000" y="1134837"/>
            <a:ext cx="11612335" cy="48087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 e </a:t>
            </a:r>
            <a:r>
              <a:rPr lang="pt-BR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recomendações automáticas e personalizadas.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Foco em tendências emergentes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necessidades pós-pandemia.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 simplificada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 foco na experiência do usuário.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Sustentabilidade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integrada às recomendações de moradia.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Alta segurança e </a:t>
            </a:r>
            <a:r>
              <a:rPr lang="pt-BR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compliance</a:t>
            </a: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ético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 uso de dados.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 de mercado pioneira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 um nicho de soluções integradas para moradia e negócios</a:t>
            </a:r>
            <a:r>
              <a:rPr lang="pt-BR" sz="1100" dirty="0"/>
              <a:t>.</a:t>
            </a:r>
          </a:p>
          <a:p>
            <a:pPr>
              <a:lnSpc>
                <a:spcPct val="150000"/>
              </a:lnSpc>
            </a:pPr>
            <a:endParaRPr lang="pt-BR" sz="1100" dirty="0"/>
          </a:p>
          <a:p>
            <a:endParaRPr lang="pt-BR" sz="3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35BB24D-A66D-4ADC-8A0E-E617F16DE152}"/>
              </a:ext>
            </a:extLst>
          </p:cNvPr>
          <p:cNvSpPr txBox="1"/>
          <p:nvPr/>
        </p:nvSpPr>
        <p:spPr>
          <a:xfrm>
            <a:off x="381000" y="5122998"/>
            <a:ext cx="1143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Essa estratégia coloca a </a:t>
            </a:r>
            <a:r>
              <a:rPr lang="pt-BR" sz="2400" dirty="0" err="1"/>
              <a:t>VisionLar</a:t>
            </a:r>
            <a:r>
              <a:rPr lang="pt-BR" sz="2400" dirty="0"/>
              <a:t> em uma posição vantajosa para capturar um público moderno e exigente, oferecendo mais do que simples filtros de busca imobiliária: uma solução inteligente e proativa para tomadas de decisão eficazes.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967E379-130D-451C-BED6-AE6599CA83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1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007"/>
    </mc:Choice>
    <mc:Fallback xmlns="">
      <p:transition spd="slow" advTm="1250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819</TotalTime>
  <Words>445</Words>
  <Application>Microsoft Office PowerPoint</Application>
  <PresentationFormat>Widescreen</PresentationFormat>
  <Paragraphs>37</Paragraphs>
  <Slides>7</Slides>
  <Notes>4</Notes>
  <HiddenSlides>0</HiddenSlides>
  <MMClips>7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4" baseType="lpstr">
      <vt:lpstr>Arial</vt:lpstr>
      <vt:lpstr>Biome</vt:lpstr>
      <vt:lpstr>Calibri</vt:lpstr>
      <vt:lpstr>Calibri Light</vt:lpstr>
      <vt:lpstr>Segoe UI Variable Display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Diferenciação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Vinicius Pierote</dc:creator>
  <cp:lastModifiedBy>Vinicius Pierote</cp:lastModifiedBy>
  <cp:revision>27</cp:revision>
  <dcterms:created xsi:type="dcterms:W3CDTF">2024-10-14T17:54:31Z</dcterms:created>
  <dcterms:modified xsi:type="dcterms:W3CDTF">2024-10-19T02:24:35Z</dcterms:modified>
</cp:coreProperties>
</file>